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945688"/>
  <p:defaultTextStyle>
    <a:defPPr>
      <a:defRPr lang="en-US"/>
    </a:defPPr>
    <a:lvl1pPr marL="0" algn="l" defTabSz="7791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389553" algn="l" defTabSz="7791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779104" algn="l" defTabSz="7791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168656" algn="l" defTabSz="7791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558207" algn="l" defTabSz="7791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1947760" algn="l" defTabSz="7791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337313" algn="l" defTabSz="7791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726864" algn="l" defTabSz="7791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116416" algn="l" defTabSz="7791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8" userDrawn="1">
          <p15:clr>
            <a:srgbClr val="A4A3A4"/>
          </p15:clr>
        </p15:guide>
        <p15:guide id="2" pos="26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FF99"/>
    <a:srgbClr val="FF99CC"/>
    <a:srgbClr val="CC99CC"/>
    <a:srgbClr val="FFCCFF"/>
    <a:srgbClr val="FFFFCC"/>
    <a:srgbClr val="CCFFCC"/>
    <a:srgbClr val="66FFCC"/>
    <a:srgbClr val="B7E5B7"/>
    <a:srgbClr val="D2ADFF"/>
    <a:srgbClr val="83F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2"/>
    <p:restoredTop sz="94662"/>
  </p:normalViewPr>
  <p:slideViewPr>
    <p:cSldViewPr>
      <p:cViewPr>
        <p:scale>
          <a:sx n="155" d="100"/>
          <a:sy n="155" d="100"/>
        </p:scale>
        <p:origin x="2424" y="144"/>
      </p:cViewPr>
      <p:guideLst>
        <p:guide orient="horz" pos="3748"/>
        <p:guide pos="2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DC948-2B28-F948-83D1-728E183F1381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17D1F-7061-C343-BF37-33A0F2BE9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4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955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9553" algn="l" defTabSz="38955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79104" algn="l" defTabSz="38955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68656" algn="l" defTabSz="38955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58207" algn="l" defTabSz="38955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47760" algn="l" defTabSz="38955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313" algn="l" defTabSz="38955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6864" algn="l" defTabSz="38955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6416" algn="l" defTabSz="38955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17D1F-7061-C343-BF37-33A0F2BE90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10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6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6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85A-541D-4DFA-9CD3-30C985201712}" type="datetimeFigureOut">
              <a:rPr lang="en-AU" smtClean="0"/>
              <a:pPr/>
              <a:t>10/11/2017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D00-F9DB-45D3-9CE4-F89134C99E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85A-541D-4DFA-9CD3-30C985201712}" type="datetimeFigureOut">
              <a:rPr lang="en-AU" smtClean="0"/>
              <a:pPr/>
              <a:t>10/11/2017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D00-F9DB-45D3-9CE4-F89134C99E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4"/>
            <a:ext cx="2057400" cy="5851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4"/>
            <a:ext cx="6019800" cy="58515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85A-541D-4DFA-9CD3-30C985201712}" type="datetimeFigureOut">
              <a:rPr lang="en-AU" smtClean="0"/>
              <a:pPr/>
              <a:t>10/11/2017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D00-F9DB-45D3-9CE4-F89134C99E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85A-541D-4DFA-9CD3-30C985201712}" type="datetimeFigureOut">
              <a:rPr lang="en-AU" smtClean="0"/>
              <a:pPr/>
              <a:t>10/11/2017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D00-F9DB-45D3-9CE4-F89134C99E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8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5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791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6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2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776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31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68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641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85A-541D-4DFA-9CD3-30C985201712}" type="datetimeFigureOut">
              <a:rPr lang="en-AU" smtClean="0"/>
              <a:pPr/>
              <a:t>10/11/2017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D00-F9DB-45D3-9CE4-F89134C99E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8"/>
            <a:ext cx="4038600" cy="452596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8"/>
            <a:ext cx="4038600" cy="452596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85A-541D-4DFA-9CD3-30C985201712}" type="datetimeFigureOut">
              <a:rPr lang="en-AU" smtClean="0"/>
              <a:pPr/>
              <a:t>10/11/2017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D00-F9DB-45D3-9CE4-F89134C99E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89553" indent="0">
              <a:buNone/>
              <a:defRPr sz="1700" b="1"/>
            </a:lvl2pPr>
            <a:lvl3pPr marL="779104" indent="0">
              <a:buNone/>
              <a:defRPr sz="1600" b="1"/>
            </a:lvl3pPr>
            <a:lvl4pPr marL="1168656" indent="0">
              <a:buNone/>
              <a:defRPr sz="1400" b="1"/>
            </a:lvl4pPr>
            <a:lvl5pPr marL="1558207" indent="0">
              <a:buNone/>
              <a:defRPr sz="1400" b="1"/>
            </a:lvl5pPr>
            <a:lvl6pPr marL="1947760" indent="0">
              <a:buNone/>
              <a:defRPr sz="1400" b="1"/>
            </a:lvl6pPr>
            <a:lvl7pPr marL="2337313" indent="0">
              <a:buNone/>
              <a:defRPr sz="1400" b="1"/>
            </a:lvl7pPr>
            <a:lvl8pPr marL="2726864" indent="0">
              <a:buNone/>
              <a:defRPr sz="1400" b="1"/>
            </a:lvl8pPr>
            <a:lvl9pPr marL="311641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80"/>
            <a:ext cx="4040188" cy="3951285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5"/>
            <a:ext cx="4041775" cy="63976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89553" indent="0">
              <a:buNone/>
              <a:defRPr sz="1700" b="1"/>
            </a:lvl2pPr>
            <a:lvl3pPr marL="779104" indent="0">
              <a:buNone/>
              <a:defRPr sz="1600" b="1"/>
            </a:lvl3pPr>
            <a:lvl4pPr marL="1168656" indent="0">
              <a:buNone/>
              <a:defRPr sz="1400" b="1"/>
            </a:lvl4pPr>
            <a:lvl5pPr marL="1558207" indent="0">
              <a:buNone/>
              <a:defRPr sz="1400" b="1"/>
            </a:lvl5pPr>
            <a:lvl6pPr marL="1947760" indent="0">
              <a:buNone/>
              <a:defRPr sz="1400" b="1"/>
            </a:lvl6pPr>
            <a:lvl7pPr marL="2337313" indent="0">
              <a:buNone/>
              <a:defRPr sz="1400" b="1"/>
            </a:lvl7pPr>
            <a:lvl8pPr marL="2726864" indent="0">
              <a:buNone/>
              <a:defRPr sz="1400" b="1"/>
            </a:lvl8pPr>
            <a:lvl9pPr marL="311641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80"/>
            <a:ext cx="4041775" cy="3951285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85A-541D-4DFA-9CD3-30C985201712}" type="datetimeFigureOut">
              <a:rPr lang="en-AU" smtClean="0"/>
              <a:pPr/>
              <a:t>10/11/2017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D00-F9DB-45D3-9CE4-F89134C99E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85A-541D-4DFA-9CD3-30C985201712}" type="datetimeFigureOut">
              <a:rPr lang="en-AU" smtClean="0"/>
              <a:pPr/>
              <a:t>10/11/2017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D00-F9DB-45D3-9CE4-F89134C99E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85A-541D-4DFA-9CD3-30C985201712}" type="datetimeFigureOut">
              <a:rPr lang="en-AU" smtClean="0"/>
              <a:pPr/>
              <a:t>10/11/2017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D00-F9DB-45D3-9CE4-F89134C99E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3"/>
            <a:ext cx="3008313" cy="116205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64"/>
            <a:ext cx="5111750" cy="585311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6"/>
            <a:ext cx="3008313" cy="4691063"/>
          </a:xfrm>
        </p:spPr>
        <p:txBody>
          <a:bodyPr/>
          <a:lstStyle>
            <a:lvl1pPr marL="0" indent="0">
              <a:buNone/>
              <a:defRPr sz="1200"/>
            </a:lvl1pPr>
            <a:lvl2pPr marL="389553" indent="0">
              <a:buNone/>
              <a:defRPr sz="1000"/>
            </a:lvl2pPr>
            <a:lvl3pPr marL="779104" indent="0">
              <a:buNone/>
              <a:defRPr sz="1000"/>
            </a:lvl3pPr>
            <a:lvl4pPr marL="1168656" indent="0">
              <a:buNone/>
              <a:defRPr sz="800"/>
            </a:lvl4pPr>
            <a:lvl5pPr marL="1558207" indent="0">
              <a:buNone/>
              <a:defRPr sz="800"/>
            </a:lvl5pPr>
            <a:lvl6pPr marL="1947760" indent="0">
              <a:buNone/>
              <a:defRPr sz="800"/>
            </a:lvl6pPr>
            <a:lvl7pPr marL="2337313" indent="0">
              <a:buNone/>
              <a:defRPr sz="800"/>
            </a:lvl7pPr>
            <a:lvl8pPr marL="2726864" indent="0">
              <a:buNone/>
              <a:defRPr sz="800"/>
            </a:lvl8pPr>
            <a:lvl9pPr marL="311641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85A-541D-4DFA-9CD3-30C985201712}" type="datetimeFigureOut">
              <a:rPr lang="en-AU" smtClean="0"/>
              <a:pPr/>
              <a:t>10/11/2017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D00-F9DB-45D3-9CE4-F89134C99E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3"/>
            <a:ext cx="5486400" cy="4114800"/>
          </a:xfrm>
        </p:spPr>
        <p:txBody>
          <a:bodyPr/>
          <a:lstStyle>
            <a:lvl1pPr marL="0" indent="0">
              <a:buNone/>
              <a:defRPr sz="2700"/>
            </a:lvl1pPr>
            <a:lvl2pPr marL="389553" indent="0">
              <a:buNone/>
              <a:defRPr sz="2300"/>
            </a:lvl2pPr>
            <a:lvl3pPr marL="779104" indent="0">
              <a:buNone/>
              <a:defRPr sz="1900"/>
            </a:lvl3pPr>
            <a:lvl4pPr marL="1168656" indent="0">
              <a:buNone/>
              <a:defRPr sz="1700"/>
            </a:lvl4pPr>
            <a:lvl5pPr marL="1558207" indent="0">
              <a:buNone/>
              <a:defRPr sz="1700"/>
            </a:lvl5pPr>
            <a:lvl6pPr marL="1947760" indent="0">
              <a:buNone/>
              <a:defRPr sz="1700"/>
            </a:lvl6pPr>
            <a:lvl7pPr marL="2337313" indent="0">
              <a:buNone/>
              <a:defRPr sz="1700"/>
            </a:lvl7pPr>
            <a:lvl8pPr marL="2726864" indent="0">
              <a:buNone/>
              <a:defRPr sz="1700"/>
            </a:lvl8pPr>
            <a:lvl9pPr marL="3116416" indent="0">
              <a:buNone/>
              <a:defRPr sz="17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200"/>
            </a:lvl1pPr>
            <a:lvl2pPr marL="389553" indent="0">
              <a:buNone/>
              <a:defRPr sz="1000"/>
            </a:lvl2pPr>
            <a:lvl3pPr marL="779104" indent="0">
              <a:buNone/>
              <a:defRPr sz="1000"/>
            </a:lvl3pPr>
            <a:lvl4pPr marL="1168656" indent="0">
              <a:buNone/>
              <a:defRPr sz="800"/>
            </a:lvl4pPr>
            <a:lvl5pPr marL="1558207" indent="0">
              <a:buNone/>
              <a:defRPr sz="800"/>
            </a:lvl5pPr>
            <a:lvl6pPr marL="1947760" indent="0">
              <a:buNone/>
              <a:defRPr sz="800"/>
            </a:lvl6pPr>
            <a:lvl7pPr marL="2337313" indent="0">
              <a:buNone/>
              <a:defRPr sz="800"/>
            </a:lvl7pPr>
            <a:lvl8pPr marL="2726864" indent="0">
              <a:buNone/>
              <a:defRPr sz="800"/>
            </a:lvl8pPr>
            <a:lvl9pPr marL="311641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85A-541D-4DFA-9CD3-30C985201712}" type="datetimeFigureOut">
              <a:rPr lang="en-AU" smtClean="0"/>
              <a:pPr/>
              <a:t>10/11/2017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D00-F9DB-45D3-9CE4-F89134C99E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1143000"/>
          </a:xfrm>
          <a:prstGeom prst="rect">
            <a:avLst/>
          </a:prstGeom>
        </p:spPr>
        <p:txBody>
          <a:bodyPr vert="horz" lIns="77910" tIns="38956" rIns="77910" bIns="389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8"/>
            <a:ext cx="8229600" cy="4525965"/>
          </a:xfrm>
          <a:prstGeom prst="rect">
            <a:avLst/>
          </a:prstGeom>
        </p:spPr>
        <p:txBody>
          <a:bodyPr vert="horz" lIns="77910" tIns="38956" rIns="77910" bIns="389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6"/>
            <a:ext cx="2133600" cy="365123"/>
          </a:xfrm>
          <a:prstGeom prst="rect">
            <a:avLst/>
          </a:prstGeom>
        </p:spPr>
        <p:txBody>
          <a:bodyPr vert="horz" lIns="77910" tIns="38956" rIns="77910" bIns="38956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3485A-541D-4DFA-9CD3-30C985201712}" type="datetimeFigureOut">
              <a:rPr lang="en-AU" smtClean="0"/>
              <a:pPr/>
              <a:t>10/11/2017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6"/>
            <a:ext cx="2895600" cy="365123"/>
          </a:xfrm>
          <a:prstGeom prst="rect">
            <a:avLst/>
          </a:prstGeom>
        </p:spPr>
        <p:txBody>
          <a:bodyPr vert="horz" lIns="77910" tIns="38956" rIns="77910" bIns="38956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6"/>
            <a:ext cx="2133600" cy="365123"/>
          </a:xfrm>
          <a:prstGeom prst="rect">
            <a:avLst/>
          </a:prstGeom>
        </p:spPr>
        <p:txBody>
          <a:bodyPr vert="horz" lIns="77910" tIns="38956" rIns="77910" bIns="38956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E5D00-F9DB-45D3-9CE4-F89134C99E6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79104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164" indent="-292164" algn="l" defTabSz="77910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023" indent="-243470" algn="l" defTabSz="779104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73880" indent="-194776" algn="l" defTabSz="77910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431" indent="-194776" algn="l" defTabSz="779104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2984" indent="-194776" algn="l" defTabSz="779104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536" indent="-194776" algn="l" defTabSz="779104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087" indent="-194776" algn="l" defTabSz="779104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1640" indent="-194776" algn="l" defTabSz="779104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193" indent="-194776" algn="l" defTabSz="779104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91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89553" algn="l" defTabSz="7791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04" algn="l" defTabSz="7791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656" algn="l" defTabSz="7791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07" algn="l" defTabSz="7791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47760" algn="l" defTabSz="7791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313" algn="l" defTabSz="7791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6864" algn="l" defTabSz="7791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16416" algn="l" defTabSz="7791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251520" y="1628801"/>
            <a:ext cx="7344819" cy="1440166"/>
            <a:chOff x="251520" y="1628801"/>
            <a:chExt cx="7344819" cy="1440166"/>
          </a:xfrm>
        </p:grpSpPr>
        <p:sp>
          <p:nvSpPr>
            <p:cNvPr id="76" name="Rectangle 75"/>
            <p:cNvSpPr/>
            <p:nvPr/>
          </p:nvSpPr>
          <p:spPr>
            <a:xfrm>
              <a:off x="251520" y="2348884"/>
              <a:ext cx="1080120" cy="720083"/>
            </a:xfrm>
            <a:prstGeom prst="rect">
              <a:avLst/>
            </a:prstGeom>
            <a:solidFill>
              <a:srgbClr val="FFFF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910" tIns="38956" rIns="77910" bIns="38956" rtlCol="0" anchor="ctr"/>
            <a:lstStyle/>
            <a:p>
              <a:pPr>
                <a:tabLst>
                  <a:tab pos="378732" algn="ctr"/>
                </a:tabLst>
              </a:pPr>
              <a:r>
                <a:rPr lang="en-AU" sz="1200" baseline="30000" dirty="0">
                  <a:solidFill>
                    <a:schemeClr val="tx1"/>
                  </a:solidFill>
                </a:rPr>
                <a:t>	(5)</a:t>
              </a:r>
              <a:r>
                <a:rPr lang="en-AU" sz="1200" dirty="0">
                  <a:solidFill>
                    <a:schemeClr val="tx1"/>
                  </a:solidFill>
                </a:rPr>
                <a:t>  Apostles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131843" y="2348884"/>
              <a:ext cx="4464496" cy="720083"/>
            </a:xfrm>
            <a:prstGeom prst="rect">
              <a:avLst/>
            </a:prstGeom>
            <a:solidFill>
              <a:srgbClr val="FF99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910" tIns="38956" rIns="77910" bIns="38956" rtlCol="0" anchor="ctr"/>
            <a:lstStyle/>
            <a:p>
              <a:pPr>
                <a:tabLst>
                  <a:tab pos="1525745" algn="ctr"/>
                </a:tabLst>
              </a:pPr>
              <a:r>
                <a:rPr lang="en-AU" sz="1200" baseline="30000" dirty="0">
                  <a:solidFill>
                    <a:schemeClr val="tx1"/>
                  </a:solidFill>
                </a:rPr>
                <a:t>	(4)</a:t>
              </a:r>
              <a:r>
                <a:rPr lang="en-AU" sz="1200" dirty="0">
                  <a:solidFill>
                    <a:schemeClr val="tx1"/>
                  </a:solidFill>
                </a:rPr>
                <a:t>  Birth pangs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51521" y="1628801"/>
              <a:ext cx="7344816" cy="720083"/>
            </a:xfrm>
            <a:prstGeom prst="rect">
              <a:avLst/>
            </a:prstGeom>
            <a:solidFill>
              <a:srgbClr val="FFCC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910" tIns="38956" rIns="77910" bIns="38956" rtlCol="0" anchor="ctr"/>
            <a:lstStyle/>
            <a:p>
              <a:pPr>
                <a:tabLst>
                  <a:tab pos="1525745" algn="ctr"/>
                </a:tabLst>
              </a:pPr>
              <a:r>
                <a:rPr lang="en-AU" sz="1000" baseline="30000" dirty="0" smtClean="0">
                  <a:solidFill>
                    <a:schemeClr val="tx1"/>
                  </a:solidFill>
                </a:rPr>
                <a:t>                     </a:t>
              </a:r>
              <a:r>
                <a:rPr lang="en-AU" sz="1000" baseline="30000" dirty="0">
                  <a:solidFill>
                    <a:schemeClr val="tx1"/>
                  </a:solidFill>
                </a:rPr>
                <a:t>	</a:t>
              </a:r>
              <a:r>
                <a:rPr lang="en-AU" sz="1200" baseline="30000" dirty="0">
                  <a:solidFill>
                    <a:schemeClr val="tx1"/>
                  </a:solidFill>
                </a:rPr>
                <a:t>(3)</a:t>
              </a:r>
              <a:r>
                <a:rPr lang="en-AU" sz="1200" dirty="0">
                  <a:solidFill>
                    <a:schemeClr val="tx1"/>
                  </a:solidFill>
                </a:rPr>
                <a:t>  Wars and rumours of wars, and false messiahs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Straight Connector 9"/>
          <p:cNvCxnSpPr/>
          <p:nvPr/>
        </p:nvCxnSpPr>
        <p:spPr>
          <a:xfrm rot="5400000">
            <a:off x="-2196754" y="4077075"/>
            <a:ext cx="4896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07504" y="2348880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07504" y="306895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07504" y="4505945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131840" y="116633"/>
            <a:ext cx="2045872" cy="355672"/>
          </a:xfrm>
          <a:prstGeom prst="rect">
            <a:avLst/>
          </a:prstGeom>
          <a:noFill/>
        </p:spPr>
        <p:txBody>
          <a:bodyPr wrap="none" lIns="77910" tIns="38956" rIns="77910" bIns="38956" rtlCol="0">
            <a:spAutoFit/>
          </a:bodyPr>
          <a:lstStyle/>
          <a:p>
            <a:r>
              <a:rPr lang="en-AU" sz="1800" i="1" u="sng" smtClean="0"/>
              <a:t>The Olivet </a:t>
            </a:r>
            <a:r>
              <a:rPr lang="en-AU" sz="1800" i="1" u="sng" dirty="0" smtClean="0"/>
              <a:t>Discourse</a:t>
            </a:r>
            <a:endParaRPr lang="en-AU" sz="1800" i="1" u="sng" dirty="0"/>
          </a:p>
        </p:txBody>
      </p:sp>
      <p:sp>
        <p:nvSpPr>
          <p:cNvPr id="13" name="Arc 12"/>
          <p:cNvSpPr/>
          <p:nvPr/>
        </p:nvSpPr>
        <p:spPr>
          <a:xfrm>
            <a:off x="251521" y="721275"/>
            <a:ext cx="3888433" cy="1800200"/>
          </a:xfrm>
          <a:prstGeom prst="arc">
            <a:avLst>
              <a:gd name="adj1" fmla="val 10798182"/>
              <a:gd name="adj2" fmla="val 585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 smtClean="0"/>
          </a:p>
          <a:p>
            <a:pPr algn="ctr"/>
            <a:r>
              <a:rPr lang="en-AU" dirty="0" smtClean="0"/>
              <a:t>Church </a:t>
            </a:r>
            <a:r>
              <a:rPr lang="en-AU" dirty="0"/>
              <a:t>Age</a:t>
            </a:r>
          </a:p>
          <a:p>
            <a:pPr algn="ctr"/>
            <a:endParaRPr lang="en-AU" dirty="0"/>
          </a:p>
        </p:txBody>
      </p:sp>
      <p:sp>
        <p:nvSpPr>
          <p:cNvPr id="18" name="Arc 17"/>
          <p:cNvSpPr/>
          <p:nvPr/>
        </p:nvSpPr>
        <p:spPr>
          <a:xfrm>
            <a:off x="8292034" y="546893"/>
            <a:ext cx="1326877" cy="2160240"/>
          </a:xfrm>
          <a:prstGeom prst="arc">
            <a:avLst>
              <a:gd name="adj1" fmla="val 10820443"/>
              <a:gd name="adj2" fmla="val 16169335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tIns="180000" rtlCol="0" anchor="ctr"/>
          <a:lstStyle/>
          <a:p>
            <a:pPr algn="r"/>
            <a:r>
              <a:rPr lang="en-AU" dirty="0" smtClean="0"/>
              <a:t> </a:t>
            </a:r>
          </a:p>
          <a:p>
            <a:pPr algn="r"/>
            <a:r>
              <a:rPr lang="en-AU" dirty="0" smtClean="0"/>
              <a:t>King-</a:t>
            </a:r>
            <a:r>
              <a:rPr lang="en-AU" dirty="0" err="1" smtClean="0"/>
              <a:t>dom</a:t>
            </a:r>
            <a:endParaRPr lang="en-AU" dirty="0"/>
          </a:p>
        </p:txBody>
      </p:sp>
      <p:sp>
        <p:nvSpPr>
          <p:cNvPr id="17" name="Arc 16"/>
          <p:cNvSpPr/>
          <p:nvPr/>
        </p:nvSpPr>
        <p:spPr>
          <a:xfrm>
            <a:off x="4578351" y="945807"/>
            <a:ext cx="3017985" cy="1368152"/>
          </a:xfrm>
          <a:prstGeom prst="arc">
            <a:avLst>
              <a:gd name="adj1" fmla="val 10819898"/>
              <a:gd name="adj2" fmla="val 21573163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tIns="180000" rtlCol="0" anchor="t" anchorCtr="1"/>
          <a:lstStyle/>
          <a:p>
            <a:pPr algn="ctr"/>
            <a:endParaRPr lang="en-AU" sz="1000" dirty="0"/>
          </a:p>
        </p:txBody>
      </p:sp>
      <p:sp>
        <p:nvSpPr>
          <p:cNvPr id="68" name="Arc 67"/>
          <p:cNvSpPr/>
          <p:nvPr/>
        </p:nvSpPr>
        <p:spPr>
          <a:xfrm>
            <a:off x="4584701" y="1222156"/>
            <a:ext cx="1499468" cy="792088"/>
          </a:xfrm>
          <a:prstGeom prst="arc">
            <a:avLst>
              <a:gd name="adj1" fmla="val 10789862"/>
              <a:gd name="adj2" fmla="val 3233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tIns="180000" rtlCol="0" anchor="t" anchorCtr="1"/>
          <a:lstStyle/>
          <a:p>
            <a:pPr algn="ctr"/>
            <a:r>
              <a:rPr lang="en-AU" sz="1200" dirty="0"/>
              <a:t>1</a:t>
            </a:r>
            <a:r>
              <a:rPr lang="en-AU" sz="1200" baseline="30000" dirty="0"/>
              <a:t>st</a:t>
            </a:r>
            <a:r>
              <a:rPr lang="en-AU" sz="1200" dirty="0"/>
              <a:t> half </a:t>
            </a:r>
            <a:r>
              <a:rPr lang="en-AU" sz="1200" baseline="30000" dirty="0"/>
              <a:t>(7a)</a:t>
            </a:r>
            <a:endParaRPr lang="en-AU" sz="1200" dirty="0"/>
          </a:p>
        </p:txBody>
      </p:sp>
      <p:sp>
        <p:nvSpPr>
          <p:cNvPr id="69" name="Arc 68"/>
          <p:cNvSpPr/>
          <p:nvPr/>
        </p:nvSpPr>
        <p:spPr>
          <a:xfrm>
            <a:off x="6090519" y="1224314"/>
            <a:ext cx="1501200" cy="792088"/>
          </a:xfrm>
          <a:prstGeom prst="arc">
            <a:avLst>
              <a:gd name="adj1" fmla="val 10762249"/>
              <a:gd name="adj2" fmla="val 13802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tIns="180000" rtlCol="0" anchor="t" anchorCtr="1"/>
          <a:lstStyle/>
          <a:p>
            <a:pPr algn="ctr"/>
            <a:r>
              <a:rPr lang="en-AU" sz="1200" dirty="0"/>
              <a:t>2nd half </a:t>
            </a:r>
            <a:r>
              <a:rPr lang="en-AU" sz="1200" baseline="30000" dirty="0"/>
              <a:t>(7b)</a:t>
            </a:r>
            <a:endParaRPr lang="en-AU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582277" y="964856"/>
            <a:ext cx="10790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/>
              <a:t>Tribulation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107504" y="6456515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51521" y="5481233"/>
            <a:ext cx="7344816" cy="486052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aseline="30000" dirty="0">
                <a:solidFill>
                  <a:schemeClr val="tx1"/>
                </a:solidFill>
              </a:rPr>
              <a:t>(12, 13) </a:t>
            </a:r>
            <a:r>
              <a:rPr lang="en-AU" sz="1200" dirty="0">
                <a:solidFill>
                  <a:schemeClr val="tx1"/>
                </a:solidFill>
              </a:rPr>
              <a:t>Be on guard!	Be on the alert!	Be ready!</a:t>
            </a:r>
          </a:p>
        </p:txBody>
      </p:sp>
      <p:sp>
        <p:nvSpPr>
          <p:cNvPr id="85" name="Rectangle 84"/>
          <p:cNvSpPr/>
          <p:nvPr/>
        </p:nvSpPr>
        <p:spPr>
          <a:xfrm>
            <a:off x="251521" y="5967286"/>
            <a:ext cx="3888431" cy="486052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aseline="30000" dirty="0">
                <a:solidFill>
                  <a:schemeClr val="tx1"/>
                </a:solidFill>
              </a:rPr>
              <a:t>(12, 13)  </a:t>
            </a:r>
            <a:r>
              <a:rPr lang="en-AU" sz="1200" dirty="0">
                <a:solidFill>
                  <a:schemeClr val="tx1"/>
                </a:solidFill>
              </a:rPr>
              <a:t>For you do not know when the appointed time </a:t>
            </a:r>
            <a:br>
              <a:rPr lang="en-AU" sz="1200" dirty="0">
                <a:solidFill>
                  <a:schemeClr val="tx1"/>
                </a:solidFill>
              </a:rPr>
            </a:br>
            <a:r>
              <a:rPr lang="en-AU" sz="1200" dirty="0">
                <a:solidFill>
                  <a:schemeClr val="tx1"/>
                </a:solidFill>
              </a:rPr>
              <a:t>will come!</a:t>
            </a:r>
          </a:p>
        </p:txBody>
      </p:sp>
      <p:sp>
        <p:nvSpPr>
          <p:cNvPr id="86" name="Rectangle 85"/>
          <p:cNvSpPr/>
          <p:nvPr/>
        </p:nvSpPr>
        <p:spPr>
          <a:xfrm>
            <a:off x="4139952" y="5967286"/>
            <a:ext cx="3456385" cy="486052"/>
          </a:xfrm>
          <a:prstGeom prst="rect">
            <a:avLst/>
          </a:prstGeom>
          <a:solidFill>
            <a:srgbClr val="CCFF9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aseline="30000" dirty="0">
                <a:solidFill>
                  <a:schemeClr val="tx1"/>
                </a:solidFill>
              </a:rPr>
              <a:t>(13, 14) </a:t>
            </a:r>
            <a:r>
              <a:rPr lang="en-AU" sz="1200" dirty="0">
                <a:solidFill>
                  <a:schemeClr val="tx1"/>
                </a:solidFill>
              </a:rPr>
              <a:t>For a day of judgment </a:t>
            </a:r>
            <a:br>
              <a:rPr lang="en-AU" sz="1200" dirty="0">
                <a:solidFill>
                  <a:schemeClr val="tx1"/>
                </a:solidFill>
              </a:rPr>
            </a:br>
            <a:r>
              <a:rPr lang="en-AU" sz="1200" dirty="0">
                <a:solidFill>
                  <a:schemeClr val="tx1"/>
                </a:solidFill>
              </a:rPr>
              <a:t>will come!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15616" y="4509120"/>
            <a:ext cx="6480720" cy="972105"/>
            <a:chOff x="1115616" y="4509120"/>
            <a:chExt cx="6480720" cy="972108"/>
          </a:xfrm>
        </p:grpSpPr>
        <p:sp>
          <p:nvSpPr>
            <p:cNvPr id="43" name="Rectangle 42"/>
            <p:cNvSpPr/>
            <p:nvPr/>
          </p:nvSpPr>
          <p:spPr>
            <a:xfrm>
              <a:off x="1115616" y="4509120"/>
              <a:ext cx="6480720" cy="486054"/>
            </a:xfrm>
            <a:prstGeom prst="rect">
              <a:avLst/>
            </a:prstGeom>
            <a:solidFill>
              <a:srgbClr val="CCFF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aseline="30000" dirty="0">
                  <a:solidFill>
                    <a:schemeClr val="tx1"/>
                  </a:solidFill>
                </a:rPr>
                <a:t>(10) </a:t>
              </a:r>
              <a:r>
                <a:rPr lang="en-AU" sz="1200" dirty="0">
                  <a:solidFill>
                    <a:schemeClr val="tx1"/>
                  </a:solidFill>
                </a:rPr>
                <a:t>Take hope and courage, your redemption is drawing near 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084168" y="4995174"/>
              <a:ext cx="1512168" cy="486054"/>
            </a:xfrm>
            <a:prstGeom prst="rect">
              <a:avLst/>
            </a:prstGeom>
            <a:solidFill>
              <a:srgbClr val="CCFF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aseline="30000" dirty="0">
                  <a:solidFill>
                    <a:schemeClr val="tx1"/>
                  </a:solidFill>
                </a:rPr>
                <a:t>(11) </a:t>
              </a:r>
              <a:r>
                <a:rPr lang="en-AU" sz="1200" dirty="0">
                  <a:solidFill>
                    <a:schemeClr val="tx1"/>
                  </a:solidFill>
                </a:rPr>
                <a:t>He is at the door,</a:t>
              </a:r>
              <a:br>
                <a:rPr lang="en-AU" sz="1200" dirty="0">
                  <a:solidFill>
                    <a:schemeClr val="tx1"/>
                  </a:solidFill>
                </a:rPr>
              </a:br>
              <a:r>
                <a:rPr lang="en-AU" sz="1200" dirty="0">
                  <a:solidFill>
                    <a:schemeClr val="tx1"/>
                  </a:solidFill>
                </a:rPr>
                <a:t>this gen. will survive!</a:t>
              </a:r>
            </a:p>
          </p:txBody>
        </p:sp>
      </p:grpSp>
      <p:cxnSp>
        <p:nvCxnSpPr>
          <p:cNvPr id="47" name="Straight Connector 46"/>
          <p:cNvCxnSpPr/>
          <p:nvPr/>
        </p:nvCxnSpPr>
        <p:spPr>
          <a:xfrm>
            <a:off x="107504" y="5482305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1074235" y="3068963"/>
            <a:ext cx="1409533" cy="1224135"/>
            <a:chOff x="1074235" y="3068963"/>
            <a:chExt cx="1409533" cy="1224135"/>
          </a:xfrm>
        </p:grpSpPr>
        <p:sp>
          <p:nvSpPr>
            <p:cNvPr id="87" name="TextBox 86"/>
            <p:cNvSpPr txBox="1"/>
            <p:nvPr/>
          </p:nvSpPr>
          <p:spPr>
            <a:xfrm>
              <a:off x="1124871" y="3574186"/>
              <a:ext cx="13588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tabLst>
                  <a:tab pos="78451" algn="l"/>
                </a:tabLst>
              </a:pPr>
              <a:r>
                <a:rPr lang="en-AU" sz="1200" baseline="30000" dirty="0" smtClean="0"/>
                <a:t>(</a:t>
              </a:r>
              <a:r>
                <a:rPr lang="en-AU" sz="1200" baseline="30000" dirty="0"/>
                <a:t>6) </a:t>
              </a:r>
              <a:r>
                <a:rPr lang="en-AU" sz="1200" dirty="0"/>
                <a:t>Fall of Jerusalem</a:t>
              </a:r>
              <a:br>
                <a:rPr lang="en-AU" sz="1200" dirty="0"/>
              </a:br>
              <a:r>
                <a:rPr lang="en-AU" sz="1200" dirty="0"/>
                <a:t>	70 AD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074235" y="3068963"/>
              <a:ext cx="84406" cy="1224135"/>
              <a:chOff x="1163752" y="3068960"/>
              <a:chExt cx="91440" cy="1224136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1208584" y="3068960"/>
                <a:ext cx="0" cy="1224136"/>
              </a:xfrm>
              <a:prstGeom prst="line">
                <a:avLst/>
              </a:prstGeom>
              <a:ln w="19050">
                <a:headEnd type="stealth" w="med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6-Point Star 5"/>
              <p:cNvSpPr>
                <a:spLocks noChangeAspect="1"/>
              </p:cNvSpPr>
              <p:nvPr/>
            </p:nvSpPr>
            <p:spPr>
              <a:xfrm>
                <a:off x="1163752" y="3672582"/>
                <a:ext cx="91440" cy="91440"/>
              </a:xfrm>
              <a:prstGeom prst="star6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3089173" y="3068964"/>
            <a:ext cx="1038901" cy="1224135"/>
            <a:chOff x="3089168" y="3068960"/>
            <a:chExt cx="1038900" cy="1224136"/>
          </a:xfrm>
        </p:grpSpPr>
        <p:sp>
          <p:nvSpPr>
            <p:cNvPr id="92" name="TextBox 91"/>
            <p:cNvSpPr txBox="1"/>
            <p:nvPr/>
          </p:nvSpPr>
          <p:spPr>
            <a:xfrm>
              <a:off x="3135810" y="3574183"/>
              <a:ext cx="992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78451" algn="l"/>
                </a:tabLst>
              </a:pPr>
              <a:r>
                <a:rPr lang="en-AU" sz="1200" baseline="30000" dirty="0"/>
                <a:t>(4) </a:t>
              </a:r>
              <a:r>
                <a:rPr lang="en-AU" sz="1200" dirty="0"/>
                <a:t>World War</a:t>
              </a: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089168" y="3068960"/>
              <a:ext cx="84406" cy="1224136"/>
              <a:chOff x="3346599" y="3068960"/>
              <a:chExt cx="91440" cy="1224136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3392827" y="3068960"/>
                <a:ext cx="0" cy="1224136"/>
              </a:xfrm>
              <a:prstGeom prst="line">
                <a:avLst/>
              </a:prstGeom>
              <a:ln w="19050">
                <a:headEnd type="stealth" w="med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6-Point Star 43"/>
              <p:cNvSpPr>
                <a:spLocks noChangeAspect="1"/>
              </p:cNvSpPr>
              <p:nvPr/>
            </p:nvSpPr>
            <p:spPr>
              <a:xfrm>
                <a:off x="3346599" y="3672000"/>
                <a:ext cx="91440" cy="91440"/>
              </a:xfrm>
              <a:prstGeom prst="star6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4097809" y="1631734"/>
            <a:ext cx="913645" cy="2733370"/>
            <a:chOff x="4081931" y="1631727"/>
            <a:chExt cx="913642" cy="2733370"/>
          </a:xfrm>
        </p:grpSpPr>
        <p:sp>
          <p:nvSpPr>
            <p:cNvPr id="93" name="TextBox 92"/>
            <p:cNvSpPr txBox="1"/>
            <p:nvPr/>
          </p:nvSpPr>
          <p:spPr>
            <a:xfrm>
              <a:off x="4129057" y="3574182"/>
              <a:ext cx="866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78451" algn="l"/>
                </a:tabLst>
              </a:pPr>
              <a:r>
                <a:rPr lang="en-AU" sz="1200" baseline="30000" dirty="0"/>
                <a:t>(12) </a:t>
              </a:r>
              <a:r>
                <a:rPr lang="en-AU" sz="1200" dirty="0"/>
                <a:t>Rapture</a:t>
              </a:r>
              <a:endParaRPr lang="en-AU" sz="1050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081931" y="1631727"/>
              <a:ext cx="84406" cy="2733370"/>
              <a:chOff x="4422090" y="1631724"/>
              <a:chExt cx="91440" cy="2733370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>
                <a:off x="4467746" y="1631724"/>
                <a:ext cx="267" cy="2733370"/>
              </a:xfrm>
              <a:prstGeom prst="line">
                <a:avLst/>
              </a:prstGeom>
              <a:ln w="19050">
                <a:headEnd type="stealth" w="med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6-Point Star 45"/>
              <p:cNvSpPr>
                <a:spLocks noChangeAspect="1"/>
              </p:cNvSpPr>
              <p:nvPr/>
            </p:nvSpPr>
            <p:spPr>
              <a:xfrm>
                <a:off x="4422090" y="3672000"/>
                <a:ext cx="91440" cy="91440"/>
              </a:xfrm>
              <a:prstGeom prst="star6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6043100" y="1628797"/>
            <a:ext cx="1321431" cy="2736308"/>
            <a:chOff x="6043099" y="1628800"/>
            <a:chExt cx="1321430" cy="2736304"/>
          </a:xfrm>
        </p:grpSpPr>
        <p:sp>
          <p:nvSpPr>
            <p:cNvPr id="95" name="TextBox 94"/>
            <p:cNvSpPr txBox="1"/>
            <p:nvPr/>
          </p:nvSpPr>
          <p:spPr>
            <a:xfrm>
              <a:off x="6090270" y="3574185"/>
              <a:ext cx="1274259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78451" algn="l"/>
                </a:tabLst>
              </a:pPr>
              <a:r>
                <a:rPr lang="en-AU" sz="1200" baseline="30000" dirty="0"/>
                <a:t>(7b) </a:t>
              </a:r>
              <a:r>
                <a:rPr lang="en-AU" sz="1200" dirty="0"/>
                <a:t>Abomination </a:t>
              </a:r>
              <a:br>
                <a:rPr lang="en-AU" sz="1200" dirty="0"/>
              </a:br>
              <a:r>
                <a:rPr lang="en-AU" sz="1200" dirty="0"/>
                <a:t>	     of Desolation</a:t>
              </a:r>
              <a:endParaRPr lang="en-AU" sz="1050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043099" y="1628800"/>
              <a:ext cx="84406" cy="2736304"/>
              <a:chOff x="6546691" y="1628800"/>
              <a:chExt cx="91440" cy="2736304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6594622" y="1628800"/>
                <a:ext cx="0" cy="2736304"/>
              </a:xfrm>
              <a:prstGeom prst="line">
                <a:avLst/>
              </a:prstGeom>
              <a:ln w="19050">
                <a:headEnd type="stealth" w="med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6-Point Star 47"/>
              <p:cNvSpPr>
                <a:spLocks noChangeAspect="1"/>
              </p:cNvSpPr>
              <p:nvPr/>
            </p:nvSpPr>
            <p:spPr>
              <a:xfrm>
                <a:off x="6546691" y="3672000"/>
                <a:ext cx="91440" cy="91440"/>
              </a:xfrm>
              <a:prstGeom prst="star6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7913522" y="1628800"/>
            <a:ext cx="1323124" cy="4561912"/>
            <a:chOff x="7913522" y="1628800"/>
            <a:chExt cx="1323124" cy="4561912"/>
          </a:xfrm>
        </p:grpSpPr>
        <p:sp>
          <p:nvSpPr>
            <p:cNvPr id="98" name="TextBox 97"/>
            <p:cNvSpPr txBox="1"/>
            <p:nvPr/>
          </p:nvSpPr>
          <p:spPr>
            <a:xfrm>
              <a:off x="7959552" y="3933059"/>
              <a:ext cx="12770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78451" algn="l"/>
                  <a:tab pos="229943" algn="l"/>
                </a:tabLst>
              </a:pPr>
              <a:r>
                <a:rPr lang="en-AU" sz="1200" baseline="30000" dirty="0"/>
                <a:t>(9) </a:t>
              </a:r>
              <a:r>
                <a:rPr lang="en-AU" sz="1200" dirty="0"/>
                <a:t>Regathering </a:t>
              </a:r>
              <a:br>
                <a:rPr lang="en-AU" sz="1200" dirty="0"/>
              </a:br>
              <a:r>
                <a:rPr lang="en-AU" sz="1200" dirty="0"/>
                <a:t>		of Israel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960460" y="5729047"/>
              <a:ext cx="11819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78451" algn="l"/>
                </a:tabLst>
              </a:pPr>
              <a:r>
                <a:rPr lang="en-AU" sz="1200" baseline="30000" dirty="0"/>
                <a:t>(14) </a:t>
              </a:r>
              <a:r>
                <a:rPr lang="en-AU" sz="1200" dirty="0"/>
                <a:t>Judgment of </a:t>
              </a:r>
              <a:br>
                <a:rPr lang="en-AU" sz="1200" dirty="0"/>
              </a:br>
              <a:r>
                <a:rPr lang="en-AU" sz="1200" dirty="0"/>
                <a:t>	sheep &amp; goats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7913522" y="1628800"/>
              <a:ext cx="84856" cy="4464498"/>
              <a:chOff x="7913522" y="1628800"/>
              <a:chExt cx="84856" cy="4464498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flipH="1">
                <a:off x="7956380" y="1628800"/>
                <a:ext cx="1758" cy="4464498"/>
              </a:xfrm>
              <a:prstGeom prst="line">
                <a:avLst/>
              </a:prstGeom>
              <a:ln w="19050">
                <a:headEnd type="stealth" w="med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6-Point Star 49"/>
              <p:cNvSpPr>
                <a:spLocks noChangeAspect="1"/>
              </p:cNvSpPr>
              <p:nvPr/>
            </p:nvSpPr>
            <p:spPr>
              <a:xfrm>
                <a:off x="7913972" y="5832442"/>
                <a:ext cx="84406" cy="91440"/>
              </a:xfrm>
              <a:prstGeom prst="star6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6-Point Star 50"/>
              <p:cNvSpPr>
                <a:spLocks noChangeAspect="1"/>
              </p:cNvSpPr>
              <p:nvPr/>
            </p:nvSpPr>
            <p:spPr>
              <a:xfrm>
                <a:off x="7913522" y="4035800"/>
                <a:ext cx="84406" cy="91440"/>
              </a:xfrm>
              <a:prstGeom prst="star6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7553953" y="1628798"/>
            <a:ext cx="1063093" cy="2736307"/>
            <a:chOff x="7553957" y="1628800"/>
            <a:chExt cx="1063094" cy="2736304"/>
          </a:xfrm>
        </p:grpSpPr>
        <p:grpSp>
          <p:nvGrpSpPr>
            <p:cNvPr id="14" name="Group 13"/>
            <p:cNvGrpSpPr/>
            <p:nvPr/>
          </p:nvGrpSpPr>
          <p:grpSpPr>
            <a:xfrm>
              <a:off x="7553957" y="1628800"/>
              <a:ext cx="84406" cy="2736304"/>
              <a:chOff x="8183453" y="1628800"/>
              <a:chExt cx="91440" cy="2736304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8229364" y="1628800"/>
                <a:ext cx="0" cy="2736304"/>
              </a:xfrm>
              <a:prstGeom prst="line">
                <a:avLst/>
              </a:prstGeom>
              <a:ln w="19050">
                <a:headEnd type="stealth" w="med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6-Point Star 51"/>
              <p:cNvSpPr>
                <a:spLocks noChangeAspect="1"/>
              </p:cNvSpPr>
              <p:nvPr/>
            </p:nvSpPr>
            <p:spPr>
              <a:xfrm>
                <a:off x="8183453" y="3672000"/>
                <a:ext cx="91440" cy="91440"/>
              </a:xfrm>
              <a:prstGeom prst="star6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7" name="TextBox 96"/>
            <p:cNvSpPr txBox="1"/>
            <p:nvPr/>
          </p:nvSpPr>
          <p:spPr>
            <a:xfrm>
              <a:off x="7600425" y="3574185"/>
              <a:ext cx="1016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78451" algn="l"/>
                </a:tabLst>
              </a:pPr>
              <a:r>
                <a:rPr lang="en-AU" sz="1200" baseline="30000" dirty="0"/>
                <a:t>(8) </a:t>
              </a:r>
              <a:r>
                <a:rPr lang="en-AU" sz="1200" dirty="0"/>
                <a:t>2</a:t>
              </a:r>
              <a:r>
                <a:rPr lang="en-AU" sz="1200" baseline="30000" dirty="0"/>
                <a:t>nd</a:t>
              </a:r>
              <a:r>
                <a:rPr lang="en-AU" sz="1200" dirty="0"/>
                <a:t> Coming</a:t>
              </a:r>
              <a:endParaRPr lang="en-AU" sz="1050" dirty="0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107505" y="1625629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7599512" y="1265589"/>
            <a:ext cx="688330" cy="720080"/>
          </a:xfrm>
          <a:prstGeom prst="arc">
            <a:avLst>
              <a:gd name="adj1" fmla="val 10823364"/>
              <a:gd name="adj2" fmla="val 107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tIns="82800" rtlCol="0" anchor="ctr">
            <a:normAutofit fontScale="92500" lnSpcReduction="20000"/>
          </a:bodyPr>
          <a:lstStyle/>
          <a:p>
            <a:pPr algn="ctr"/>
            <a:r>
              <a:rPr lang="en-AU" sz="1000" dirty="0"/>
              <a:t>75 day Interval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10594</TotalTime>
  <Words>111</Words>
  <Application>Microsoft Macintosh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Vear</dc:creator>
  <cp:lastModifiedBy>Microsoft account</cp:lastModifiedBy>
  <cp:revision>84</cp:revision>
  <cp:lastPrinted>2017-11-10T10:36:42Z</cp:lastPrinted>
  <dcterms:created xsi:type="dcterms:W3CDTF">2010-11-13T04:49:37Z</dcterms:created>
  <dcterms:modified xsi:type="dcterms:W3CDTF">2017-11-10T10:55:16Z</dcterms:modified>
</cp:coreProperties>
</file>